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60" r:id="rId5"/>
    <p:sldId id="262" r:id="rId6"/>
    <p:sldId id="261" r:id="rId7"/>
    <p:sldId id="263" r:id="rId8"/>
    <p:sldId id="264" r:id="rId9"/>
    <p:sldId id="266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3B9B-2757-4F99-8530-77AE03B38F8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4166-15B6-4804-9B24-0D88711972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08048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3B9B-2757-4F99-8530-77AE03B38F8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4166-15B6-4804-9B24-0D88711972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87498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3B9B-2757-4F99-8530-77AE03B38F8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4166-15B6-4804-9B24-0D88711972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56086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3B9B-2757-4F99-8530-77AE03B38F8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4166-15B6-4804-9B24-0D88711972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44793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3B9B-2757-4F99-8530-77AE03B38F8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4166-15B6-4804-9B24-0D88711972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93606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3B9B-2757-4F99-8530-77AE03B38F8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4166-15B6-4804-9B24-0D88711972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51769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3B9B-2757-4F99-8530-77AE03B38F8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4166-15B6-4804-9B24-0D88711972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8226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3B9B-2757-4F99-8530-77AE03B38F8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4166-15B6-4804-9B24-0D88711972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82420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3B9B-2757-4F99-8530-77AE03B38F8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4166-15B6-4804-9B24-0D88711972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71953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3B9B-2757-4F99-8530-77AE03B38F8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4166-15B6-4804-9B24-0D88711972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91831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3B9B-2757-4F99-8530-77AE03B38F8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4166-15B6-4804-9B24-0D88711972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43424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3B9B-2757-4F99-8530-77AE03B38F8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4166-15B6-4804-9B24-0D88711972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525020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3B9B-2757-4F99-8530-77AE03B38F8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4166-15B6-4804-9B24-0D88711972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32598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3B9B-2757-4F99-8530-77AE03B38F8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4166-15B6-4804-9B24-0D88711972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53488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3B9B-2757-4F99-8530-77AE03B38F8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4166-15B6-4804-9B24-0D88711972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33422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3B9B-2757-4F99-8530-77AE03B38F8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4166-15B6-4804-9B24-0D88711972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31248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3B9B-2757-4F99-8530-77AE03B38F8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4166-15B6-4804-9B24-0D88711972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09996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3B9B-2757-4F99-8530-77AE03B38F8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4166-15B6-4804-9B24-0D88711972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02589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3B9B-2757-4F99-8530-77AE03B38F8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4166-15B6-4804-9B24-0D88711972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56668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3B9B-2757-4F99-8530-77AE03B38F8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4166-15B6-4804-9B24-0D88711972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46349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3B9B-2757-4F99-8530-77AE03B38F8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4166-15B6-4804-9B24-0D88711972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56879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3B9B-2757-4F99-8530-77AE03B38F8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4166-15B6-4804-9B24-0D88711972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09683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000"/>
            </a:gs>
            <a:gs pos="100000">
              <a:schemeClr val="accent6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63B9B-2757-4F99-8530-77AE03B38F8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74166-15B6-4804-9B24-0D88711972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04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000"/>
            </a:gs>
            <a:gs pos="100000">
              <a:schemeClr val="accent6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63B9B-2757-4F99-8530-77AE03B38F8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74166-15B6-4804-9B24-0D88711972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73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764704"/>
            <a:ext cx="91440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ln w="12700">
                  <a:solidFill>
                    <a:srgbClr val="EEECE1">
                      <a:lumMod val="9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7B5B51">
                        <a:shade val="30000"/>
                        <a:satMod val="115000"/>
                      </a:srgbClr>
                    </a:gs>
                    <a:gs pos="50000">
                      <a:srgbClr val="7B5B51">
                        <a:shade val="67500"/>
                        <a:satMod val="115000"/>
                      </a:srgbClr>
                    </a:gs>
                    <a:gs pos="100000">
                      <a:srgbClr val="7B5B51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  <a:ea typeface="Calibri" pitchFamily="34" charset="0"/>
                <a:cs typeface="Times New Roman" pitchFamily="18" charset="0"/>
              </a:rPr>
              <a:t>НИКТО НЕ ЗАБЫТ – НИЧТО НЕ ЗАБЫТО!</a:t>
            </a:r>
            <a:endParaRPr lang="ru-RU" sz="6600" b="1" dirty="0">
              <a:ln w="12700">
                <a:solidFill>
                  <a:srgbClr val="EEECE1">
                    <a:lumMod val="90000"/>
                  </a:srgbClr>
                </a:solidFill>
                <a:prstDash val="solid"/>
              </a:ln>
              <a:gradFill flip="none" rotWithShape="1">
                <a:gsLst>
                  <a:gs pos="0">
                    <a:srgbClr val="7B5B51">
                      <a:shade val="30000"/>
                      <a:satMod val="115000"/>
                    </a:srgbClr>
                  </a:gs>
                  <a:gs pos="50000">
                    <a:srgbClr val="7B5B51">
                      <a:shade val="67500"/>
                      <a:satMod val="115000"/>
                    </a:srgbClr>
                  </a:gs>
                  <a:gs pos="100000">
                    <a:srgbClr val="7B5B51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1933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C196"/>
            </a:gs>
            <a:gs pos="64999">
              <a:srgbClr val="DCC8A4"/>
            </a:gs>
            <a:gs pos="100000">
              <a:srgbClr val="9F745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996952"/>
            <a:ext cx="822960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Встреча инициативной группы «Гражданин» Кинель-Черкасской школы №2 с Главой администрации сельского поселения Кинель-Черкассы Фроловым Валерием Львовичем</a:t>
            </a:r>
            <a:endParaRPr lang="ru-RU" sz="2000" b="1" dirty="0"/>
          </a:p>
        </p:txBody>
      </p:sp>
      <p:pic>
        <p:nvPicPr>
          <p:cNvPr id="6" name="Picture 2" descr="E:\ВСЕ КАРОЧ)0)))\письма нью\фролов\128D7000\DSC_18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2721"/>
            <a:ext cx="7416824" cy="453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059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C196"/>
            </a:gs>
            <a:gs pos="64999">
              <a:srgbClr val="DCC8A4"/>
            </a:gs>
            <a:gs pos="100000">
              <a:srgbClr val="9F745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 descr="&amp;Gcy;&amp;ucy;&amp;bcy;&amp;iecy;&amp;rcy;&amp;ncy;&amp;acy;&amp;tcy;&amp;ocy;&amp;rcy; &amp;pcy;&amp;ocy;&amp;dcy;&amp;pcy;&amp;icy;&amp;scy;&amp;acy;&amp;lcy; &amp;rcy;&amp;acy;&amp;scy;&amp;pcy;&amp;ocy;&amp;rcy;&amp;yacy;&amp;zhcy;&amp;iecy;&amp;ncy;&amp;icy;&amp;iecy; &amp;ocy; &amp;vcy;&amp;ycy;&amp;pcy;&amp;lcy;&amp;acy;&amp;tcy;&amp;acy;&amp;khcy; &amp;vcy;&amp;iecy;&amp;tcy;&amp;iecy;&amp;rcy;&amp;acy;&amp;ncy;&amp;acy;&amp;m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185720"/>
            <a:ext cx="9144000" cy="74295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996952"/>
            <a:ext cx="822960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11560" y="953256"/>
            <a:ext cx="8075240" cy="1143000"/>
          </a:xfrm>
        </p:spPr>
        <p:txBody>
          <a:bodyPr>
            <a:no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dirty="0" smtClean="0">
                <a:latin typeface="Times New Roman"/>
                <a:ea typeface="Times New Roman"/>
                <a:cs typeface="Times New Roman"/>
              </a:rPr>
              <a:t>Вариант надписи </a:t>
            </a:r>
            <a:r>
              <a:rPr lang="ru-RU" sz="1800" b="1" dirty="0">
                <a:latin typeface="Times New Roman"/>
                <a:ea typeface="Times New Roman"/>
                <a:cs typeface="Times New Roman"/>
              </a:rPr>
              <a:t>на </a:t>
            </a:r>
            <a:r>
              <a:rPr lang="ru-RU" sz="1800" b="1" dirty="0" smtClean="0">
                <a:latin typeface="Times New Roman"/>
                <a:ea typeface="Times New Roman"/>
                <a:cs typeface="Times New Roman"/>
              </a:rPr>
              <a:t>оборотной стороне бюста Героя </a:t>
            </a:r>
            <a:r>
              <a:rPr lang="ru-RU" sz="1800" b="1" dirty="0">
                <a:latin typeface="Times New Roman"/>
                <a:ea typeface="Times New Roman"/>
                <a:cs typeface="Times New Roman"/>
              </a:rPr>
              <a:t>Советского Союза, </a:t>
            </a:r>
            <a:r>
              <a:rPr lang="ru-RU" sz="1800" b="1" dirty="0" smtClean="0">
                <a:latin typeface="Times New Roman"/>
                <a:ea typeface="Times New Roman"/>
                <a:cs typeface="Times New Roman"/>
              </a:rPr>
              <a:t>участника </a:t>
            </a:r>
            <a:r>
              <a:rPr lang="ru-RU" sz="1800" b="1" dirty="0">
                <a:latin typeface="Times New Roman"/>
                <a:ea typeface="Times New Roman"/>
                <a:cs typeface="Times New Roman"/>
              </a:rPr>
              <a:t>Великой Отечественной войны, </a:t>
            </a:r>
            <a:r>
              <a:rPr lang="ru-RU" sz="1800" b="1" dirty="0" smtClean="0">
                <a:latin typeface="Times New Roman"/>
                <a:ea typeface="Times New Roman"/>
                <a:cs typeface="Times New Roman"/>
              </a:rPr>
              <a:t>уроженца Кинель-Черкасского района Елисова Павла Александровича</a:t>
            </a: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endParaRPr lang="ru-RU" sz="20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492439"/>
              </p:ext>
            </p:extLst>
          </p:nvPr>
        </p:nvGraphicFramePr>
        <p:xfrm>
          <a:off x="945138" y="2066118"/>
          <a:ext cx="7776864" cy="4525963"/>
        </p:xfrm>
        <a:graphic>
          <a:graphicData uri="http://schemas.openxmlformats.org/drawingml/2006/table">
            <a:tbl>
              <a:tblPr firstRow="1" firstCol="1" bandRow="1"/>
              <a:tblGrid>
                <a:gridCol w="3024336"/>
                <a:gridCol w="4752528"/>
              </a:tblGrid>
              <a:tr h="45259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Елисов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Павел Александрович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</a:t>
                      </a:r>
                      <a:r>
                        <a:rPr lang="ru-RU" sz="16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31.10. 1923- 7.06. 1987)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5" marR="67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Бюст Героя Советского Союза, уроженца села Кинель-Черкассы,  установлен в рамках Всероссийской акции национально-комплексной программы «Держава </a:t>
                      </a: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XXI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века»  «Никто не забыт – ничто не забыто!» при поддержке: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Радько С.О. – Главы Администрации Кинель-Черкасского района;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Муратова В.Н. - Председателя президиума  Самарского отделения МЭД «Живая планета, доктора экономики, профессора генерального директора ООО фирма «Гранит»;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Ивановой О.Е. –директора ГБОУ СОШ №2 «ОЦ» с. Кинель-Черкассы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485" marR="67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5052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C196"/>
            </a:gs>
            <a:gs pos="64999">
              <a:srgbClr val="DCC8A4"/>
            </a:gs>
            <a:gs pos="100000">
              <a:srgbClr val="9F745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 descr="&amp;Gcy;&amp;ucy;&amp;bcy;&amp;iecy;&amp;rcy;&amp;ncy;&amp;acy;&amp;tcy;&amp;ocy;&amp;rcy; &amp;pcy;&amp;ocy;&amp;dcy;&amp;pcy;&amp;icy;&amp;scy;&amp;acy;&amp;lcy; &amp;rcy;&amp;acy;&amp;scy;&amp;pcy;&amp;ocy;&amp;rcy;&amp;yacy;&amp;zhcy;&amp;iecy;&amp;ncy;&amp;icy;&amp;iecy; &amp;ocy; &amp;vcy;&amp;ycy;&amp;pcy;&amp;lcy;&amp;acy;&amp;tcy;&amp;acy;&amp;khcy; &amp;vcy;&amp;iecy;&amp;tcy;&amp;iecy;&amp;rcy;&amp;acy;&amp;ncy;&amp;acy;&amp;m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20"/>
            <a:ext cx="9144000" cy="7429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340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Сущность Всероссийской акции «Никто не забыт – ничто не забыто!»</a:t>
            </a:r>
            <a:endParaRPr lang="ru-RU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996952"/>
            <a:ext cx="822960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dirty="0" smtClean="0"/>
              <a:t>         Установление в населенных пунктах бюстов Героев Советского Союза, участников Великой Отечественной войны – уроженцев данных территорий.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55443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C196"/>
            </a:gs>
            <a:gs pos="64999">
              <a:srgbClr val="DCC8A4"/>
            </a:gs>
            <a:gs pos="100000">
              <a:srgbClr val="9F745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 descr="&amp;Gcy;&amp;ucy;&amp;bcy;&amp;iecy;&amp;rcy;&amp;ncy;&amp;acy;&amp;tcy;&amp;ocy;&amp;rcy; &amp;pcy;&amp;ocy;&amp;dcy;&amp;pcy;&amp;icy;&amp;scy;&amp;acy;&amp;lcy; &amp;rcy;&amp;acy;&amp;scy;&amp;pcy;&amp;ocy;&amp;rcy;&amp;yacy;&amp;zhcy;&amp;iecy;&amp;ncy;&amp;icy;&amp;iecy; &amp;ocy; &amp;vcy;&amp;ycy;&amp;pcy;&amp;lcy;&amp;acy;&amp;tcy;&amp;acy;&amp;khcy; &amp;vcy;&amp;iecy;&amp;tcy;&amp;iecy;&amp;rcy;&amp;acy;&amp;ncy;&amp;acy;&amp;m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20"/>
            <a:ext cx="9144000" cy="742950"/>
          </a:xfrm>
          <a:prstGeom prst="rect">
            <a:avLst/>
          </a:prstGeom>
          <a:noFill/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Герои Советского Союза, участники Великой Отечественной войны, жители </a:t>
            </a:r>
            <a:r>
              <a:rPr lang="ru-RU" sz="2800" b="1" dirty="0" err="1" smtClean="0"/>
              <a:t>Кинель</a:t>
            </a:r>
            <a:r>
              <a:rPr lang="ru-RU" sz="2800" b="1" dirty="0" smtClean="0"/>
              <a:t>-Черкасского района, которым не установлены памятные бюсты </a:t>
            </a:r>
            <a:endParaRPr lang="ru-RU" sz="2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996952"/>
            <a:ext cx="822960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52453" y="2420888"/>
            <a:ext cx="8229600" cy="38164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buFont typeface="Wingdings" pitchFamily="2" charset="2"/>
              <a:buChar char="ü"/>
            </a:pPr>
            <a:r>
              <a:rPr lang="ru-RU" sz="2800" b="1" dirty="0" err="1" smtClean="0"/>
              <a:t>Елисов</a:t>
            </a:r>
            <a:r>
              <a:rPr lang="ru-RU" sz="2800" b="1" dirty="0" smtClean="0"/>
              <a:t> Павел Александрович;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2800" b="1" dirty="0" smtClean="0"/>
              <a:t>Майдан Марк Степанович;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2800" b="1" dirty="0" smtClean="0"/>
              <a:t>Малышев Виктор Александрович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2800" b="1" dirty="0" smtClean="0"/>
              <a:t>Осин Дмитрий Васильевич</a:t>
            </a:r>
          </a:p>
          <a:p>
            <a:pPr marL="457200" indent="-457200">
              <a:buFont typeface="Wingdings" pitchFamily="2" charset="2"/>
              <a:buChar char="ü"/>
            </a:pPr>
            <a:endParaRPr lang="ru-RU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4606000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C196"/>
            </a:gs>
            <a:gs pos="64999">
              <a:srgbClr val="DCC8A4"/>
            </a:gs>
            <a:gs pos="100000">
              <a:srgbClr val="9F745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 descr="&amp;Gcy;&amp;ucy;&amp;bcy;&amp;iecy;&amp;rcy;&amp;ncy;&amp;acy;&amp;tcy;&amp;ocy;&amp;rcy; &amp;pcy;&amp;ocy;&amp;dcy;&amp;pcy;&amp;icy;&amp;scy;&amp;acy;&amp;lcy; &amp;rcy;&amp;acy;&amp;scy;&amp;pcy;&amp;ocy;&amp;rcy;&amp;yacy;&amp;zhcy;&amp;iecy;&amp;ncy;&amp;icy;&amp;iecy; &amp;ocy; &amp;vcy;&amp;ycy;&amp;pcy;&amp;lcy;&amp;acy;&amp;tcy;&amp;acy;&amp;khcy; &amp;vcy;&amp;iecy;&amp;tcy;&amp;iecy;&amp;rcy;&amp;acy;&amp;ncy;&amp;acy;&amp;m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20"/>
            <a:ext cx="9144000" cy="742950"/>
          </a:xfrm>
          <a:prstGeom prst="rect">
            <a:avLst/>
          </a:prstGeom>
          <a:noFill/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Елисов Павел Александрович</a:t>
            </a:r>
            <a:endParaRPr lang="ru-RU" sz="2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996952"/>
            <a:ext cx="822960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641" y="2380801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Место рождения: с. Кинель-Черкассы.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(31.10. 1923- 7.06. 1987). Звание Героя присвоено 24.03. 1945 года, отличился в ходе освобождения Севастополя.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7" name="Picture 4" descr="IMG_11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594756"/>
            <a:ext cx="2600325" cy="346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63492"/>
            <a:ext cx="338455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67698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C196"/>
            </a:gs>
            <a:gs pos="64999">
              <a:srgbClr val="DCC8A4"/>
            </a:gs>
            <a:gs pos="100000">
              <a:srgbClr val="9F745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 descr="&amp;Gcy;&amp;ucy;&amp;bcy;&amp;iecy;&amp;rcy;&amp;ncy;&amp;acy;&amp;tcy;&amp;ocy;&amp;rcy; &amp;pcy;&amp;ocy;&amp;dcy;&amp;pcy;&amp;icy;&amp;scy;&amp;acy;&amp;lcy; &amp;rcy;&amp;acy;&amp;scy;&amp;pcy;&amp;ocy;&amp;rcy;&amp;yacy;&amp;zhcy;&amp;iecy;&amp;ncy;&amp;icy;&amp;iecy; &amp;ocy; &amp;vcy;&amp;ycy;&amp;pcy;&amp;lcy;&amp;acy;&amp;tcy;&amp;acy;&amp;khcy; &amp;vcy;&amp;iecy;&amp;tcy;&amp;iecy;&amp;rcy;&amp;acy;&amp;ncy;&amp;acy;&amp;m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20"/>
            <a:ext cx="9144000" cy="742950"/>
          </a:xfrm>
          <a:prstGeom prst="rect">
            <a:avLst/>
          </a:prstGeom>
          <a:noFill/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Майдан Марк Степанович</a:t>
            </a:r>
            <a:endParaRPr lang="ru-RU" sz="2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996952"/>
            <a:ext cx="822960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2297775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atin typeface="Times New Roman"/>
                <a:ea typeface="Times New Roman"/>
              </a:rPr>
              <a:t>Место рождения: с. </a:t>
            </a:r>
            <a:r>
              <a:rPr lang="ru-RU" sz="2400" b="1" dirty="0" err="1">
                <a:latin typeface="Times New Roman"/>
                <a:ea typeface="Times New Roman"/>
              </a:rPr>
              <a:t>Пушкаревка</a:t>
            </a:r>
            <a:r>
              <a:rPr lang="ru-RU" sz="2400" b="1" dirty="0">
                <a:latin typeface="Times New Roman"/>
                <a:ea typeface="Times New Roman"/>
              </a:rPr>
              <a:t> Сумской области. </a:t>
            </a:r>
            <a:r>
              <a:rPr lang="ru-RU" sz="2400" dirty="0">
                <a:latin typeface="Times New Roman"/>
                <a:ea typeface="Times New Roman"/>
              </a:rPr>
              <a:t>(20.06. 1913 – 10.02. 1945). </a:t>
            </a:r>
            <a:r>
              <a:rPr lang="ru-RU" sz="2400" dirty="0" smtClean="0">
                <a:latin typeface="Times New Roman"/>
                <a:ea typeface="Times New Roman"/>
              </a:rPr>
              <a:t>В 1941-1943 гг. </a:t>
            </a:r>
            <a:r>
              <a:rPr lang="ru-RU" sz="2400" dirty="0">
                <a:latin typeface="Times New Roman"/>
                <a:ea typeface="Times New Roman"/>
              </a:rPr>
              <a:t>р</a:t>
            </a:r>
            <a:r>
              <a:rPr lang="ru-RU" sz="2400" dirty="0" smtClean="0">
                <a:latin typeface="Times New Roman"/>
                <a:ea typeface="Times New Roman"/>
              </a:rPr>
              <a:t>аботал </a:t>
            </a:r>
            <a:r>
              <a:rPr lang="ru-RU" sz="2400" dirty="0">
                <a:latin typeface="Times New Roman"/>
                <a:ea typeface="Times New Roman"/>
              </a:rPr>
              <a:t>учителем в селе Трудовая Солянка (Красная Горка) Кинель-Черкасского района. Звание Героя присвоено 24. 03. 1945 посмертно. Отличился в боях за захват и удержание плацдарма на реке Неман.</a:t>
            </a:r>
            <a:endParaRPr lang="ru-RU" sz="2400" dirty="0"/>
          </a:p>
        </p:txBody>
      </p:sp>
      <p:pic>
        <p:nvPicPr>
          <p:cNvPr id="9" name="Picture 4" descr="IMG_11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547525"/>
            <a:ext cx="2890664" cy="3881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63119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C196"/>
            </a:gs>
            <a:gs pos="64999">
              <a:srgbClr val="DCC8A4"/>
            </a:gs>
            <a:gs pos="100000">
              <a:srgbClr val="9F745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 descr="&amp;Gcy;&amp;ucy;&amp;bcy;&amp;iecy;&amp;rcy;&amp;ncy;&amp;acy;&amp;tcy;&amp;ocy;&amp;rcy; &amp;pcy;&amp;ocy;&amp;dcy;&amp;pcy;&amp;icy;&amp;scy;&amp;acy;&amp;lcy; &amp;rcy;&amp;acy;&amp;scy;&amp;pcy;&amp;ocy;&amp;rcy;&amp;yacy;&amp;zhcy;&amp;iecy;&amp;ncy;&amp;icy;&amp;iecy; &amp;ocy; &amp;vcy;&amp;ycy;&amp;pcy;&amp;lcy;&amp;acy;&amp;tcy;&amp;acy;&amp;khcy; &amp;vcy;&amp;iecy;&amp;tcy;&amp;iecy;&amp;rcy;&amp;acy;&amp;ncy;&amp;acy;&amp;m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20"/>
            <a:ext cx="9144000" cy="742950"/>
          </a:xfrm>
          <a:prstGeom prst="rect">
            <a:avLst/>
          </a:prstGeom>
          <a:noFill/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Малышев Виктор Александрович</a:t>
            </a:r>
            <a:endParaRPr lang="ru-RU" sz="2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996952"/>
            <a:ext cx="822960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9" name="Picture 4" descr="IMG_11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76872"/>
            <a:ext cx="2808287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51520" y="2276872"/>
            <a:ext cx="4978400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lvl="0" eaLnBrk="1" hangingPunct="1">
              <a:lnSpc>
                <a:spcPct val="90000"/>
              </a:lnSpc>
              <a:buClr>
                <a:srgbClr val="00CCFF"/>
              </a:buClr>
              <a:buNone/>
              <a:defRPr/>
            </a:pPr>
            <a:r>
              <a:rPr lang="ru-RU" sz="2400" b="1" dirty="0">
                <a:effectLst/>
                <a:latin typeface="Times New Roman"/>
                <a:ea typeface="Times New Roman"/>
              </a:rPr>
              <a:t>Место рождения: п. Тимашево Кинель-Черкасского района.</a:t>
            </a:r>
            <a:r>
              <a:rPr lang="ru-RU" sz="2400" dirty="0">
                <a:effectLst/>
                <a:latin typeface="Times New Roman"/>
                <a:ea typeface="Times New Roman"/>
              </a:rPr>
              <a:t> 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     ( </a:t>
            </a:r>
            <a:r>
              <a:rPr lang="ru-RU" sz="2400" dirty="0">
                <a:effectLst/>
                <a:latin typeface="Times New Roman"/>
                <a:ea typeface="Times New Roman"/>
              </a:rPr>
              <a:t>18.03. 1923 – 22 .12. 1993). Звание Героя присвоено 21. 07. 1944 года за форсирование реки Свирь.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/>
            </a:endParaRPr>
          </a:p>
        </p:txBody>
      </p:sp>
      <p:pic>
        <p:nvPicPr>
          <p:cNvPr id="11" name="Picture 5" descr="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3488"/>
            <a:ext cx="2411413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1454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C196"/>
            </a:gs>
            <a:gs pos="64999">
              <a:srgbClr val="DCC8A4"/>
            </a:gs>
            <a:gs pos="100000">
              <a:srgbClr val="9F745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 descr="&amp;Gcy;&amp;ucy;&amp;bcy;&amp;iecy;&amp;rcy;&amp;ncy;&amp;acy;&amp;tcy;&amp;ocy;&amp;rcy; &amp;pcy;&amp;ocy;&amp;dcy;&amp;pcy;&amp;icy;&amp;scy;&amp;acy;&amp;lcy; &amp;rcy;&amp;acy;&amp;scy;&amp;pcy;&amp;ocy;&amp;rcy;&amp;yacy;&amp;zhcy;&amp;iecy;&amp;ncy;&amp;icy;&amp;iecy; &amp;ocy; &amp;vcy;&amp;ycy;&amp;pcy;&amp;lcy;&amp;acy;&amp;tcy;&amp;acy;&amp;khcy; &amp;vcy;&amp;iecy;&amp;tcy;&amp;iecy;&amp;rcy;&amp;acy;&amp;ncy;&amp;acy;&amp;m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20"/>
            <a:ext cx="9144000" cy="742950"/>
          </a:xfrm>
          <a:prstGeom prst="rect">
            <a:avLst/>
          </a:prstGeom>
          <a:noFill/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Осин Дмитрий Васильевич</a:t>
            </a:r>
            <a:endParaRPr lang="ru-RU" sz="2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996952"/>
            <a:ext cx="822960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9" name="Picture 4" descr="IMG_11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76872"/>
            <a:ext cx="2808287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3488"/>
            <a:ext cx="2411413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51520" y="2276872"/>
            <a:ext cx="4978400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lvl="0" eaLnBrk="1" hangingPunct="1">
              <a:lnSpc>
                <a:spcPct val="90000"/>
              </a:lnSpc>
              <a:buClr>
                <a:srgbClr val="00CCFF"/>
              </a:buClr>
              <a:buNone/>
              <a:defRPr/>
            </a:pPr>
            <a:r>
              <a:rPr lang="ru-RU" sz="2400" b="1" dirty="0">
                <a:effectLst/>
                <a:latin typeface="Times New Roman"/>
                <a:ea typeface="Times New Roman"/>
              </a:rPr>
              <a:t>Место рождения: с. Трудовая Солянка (Красная Горка) Кинель-Черкасского района. </a:t>
            </a:r>
            <a:r>
              <a:rPr lang="ru-RU" sz="2400" dirty="0">
                <a:effectLst/>
                <a:latin typeface="Times New Roman"/>
                <a:ea typeface="Times New Roman"/>
              </a:rPr>
              <a:t>(25.10. 1912 – 22.09. 1987). Звание Героя присвоено 24. 03. 1945) за форсирование Одера и удержание </a:t>
            </a:r>
            <a:r>
              <a:rPr lang="ru-RU" sz="2400" dirty="0" err="1">
                <a:effectLst/>
                <a:latin typeface="Times New Roman"/>
                <a:ea typeface="Times New Roman"/>
              </a:rPr>
              <a:t>Одерского</a:t>
            </a:r>
            <a:r>
              <a:rPr lang="ru-RU" sz="2400" dirty="0">
                <a:effectLst/>
                <a:latin typeface="Times New Roman"/>
                <a:ea typeface="Times New Roman"/>
              </a:rPr>
              <a:t> плацдарма.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1382193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C196"/>
            </a:gs>
            <a:gs pos="64999">
              <a:srgbClr val="DCC8A4"/>
            </a:gs>
            <a:gs pos="100000">
              <a:srgbClr val="9F745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 descr="&amp;Gcy;&amp;ucy;&amp;bcy;&amp;iecy;&amp;rcy;&amp;ncy;&amp;acy;&amp;tcy;&amp;ocy;&amp;rcy; &amp;pcy;&amp;ocy;&amp;dcy;&amp;pcy;&amp;icy;&amp;scy;&amp;acy;&amp;lcy; &amp;rcy;&amp;acy;&amp;scy;&amp;pcy;&amp;ocy;&amp;rcy;&amp;yacy;&amp;zhcy;&amp;iecy;&amp;ncy;&amp;icy;&amp;iecy; &amp;ocy; &amp;vcy;&amp;ycy;&amp;pcy;&amp;lcy;&amp;acy;&amp;tcy;&amp;acy;&amp;khcy; &amp;vcy;&amp;iecy;&amp;tcy;&amp;iecy;&amp;rcy;&amp;acy;&amp;ncy;&amp;acy;&amp;m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20"/>
            <a:ext cx="9144000" cy="74295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996952"/>
            <a:ext cx="822960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45305" y="1838788"/>
            <a:ext cx="8229600" cy="38164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buFont typeface="Wingdings" pitchFamily="2" charset="2"/>
              <a:buChar char="ü"/>
            </a:pPr>
            <a:r>
              <a:rPr lang="ru-RU" sz="2800" b="1" dirty="0" smtClean="0">
                <a:solidFill>
                  <a:prstClr val="black"/>
                </a:solidFill>
              </a:rPr>
              <a:t>Обратились к Главе Муниципального района Кинель-</a:t>
            </a:r>
            <a:r>
              <a:rPr lang="ru-RU" sz="2800" b="1" dirty="0" err="1" smtClean="0">
                <a:solidFill>
                  <a:prstClr val="black"/>
                </a:solidFill>
              </a:rPr>
              <a:t>Чекасский</a:t>
            </a:r>
            <a:r>
              <a:rPr lang="ru-RU" sz="2800" b="1" dirty="0" smtClean="0">
                <a:solidFill>
                  <a:prstClr val="black"/>
                </a:solidFill>
              </a:rPr>
              <a:t> Радько С.О., который поддержал  нашу инициативу.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2800" b="1" dirty="0" smtClean="0">
                <a:solidFill>
                  <a:prstClr val="black"/>
                </a:solidFill>
              </a:rPr>
              <a:t>Создан организационный комитет по установке бюстов героев.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2800" b="1" dirty="0" smtClean="0">
                <a:solidFill>
                  <a:prstClr val="black"/>
                </a:solidFill>
              </a:rPr>
              <a:t>Совместно с главами поселений Кинель-Черкасского района определились с местами установки бюстов.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2800" b="1" dirty="0" smtClean="0">
                <a:solidFill>
                  <a:prstClr val="black"/>
                </a:solidFill>
              </a:rPr>
              <a:t>Провели переговоры со </a:t>
            </a:r>
            <a:r>
              <a:rPr lang="ru-RU" sz="2800" b="1" dirty="0" err="1" smtClean="0">
                <a:solidFill>
                  <a:prstClr val="black"/>
                </a:solidFill>
              </a:rPr>
              <a:t>скульптуром</a:t>
            </a:r>
            <a:r>
              <a:rPr lang="ru-RU" sz="2800" b="1" dirty="0" smtClean="0">
                <a:solidFill>
                  <a:prstClr val="black"/>
                </a:solidFill>
              </a:rPr>
              <a:t>, который начал работу по изготовлению бюстов.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2800" b="1" dirty="0" smtClean="0">
                <a:solidFill>
                  <a:prstClr val="black"/>
                </a:solidFill>
              </a:rPr>
              <a:t>Заручились поддержкой социальных партнеров.</a:t>
            </a:r>
          </a:p>
          <a:p>
            <a:r>
              <a:rPr lang="ru-RU" sz="2800" b="1" dirty="0" smtClean="0">
                <a:solidFill>
                  <a:prstClr val="black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287043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C196"/>
            </a:gs>
            <a:gs pos="64999">
              <a:srgbClr val="DCC8A4"/>
            </a:gs>
            <a:gs pos="100000">
              <a:srgbClr val="9F745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996952"/>
            <a:ext cx="822960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471589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Встреча инициативной группы «Гражданин» Кинель-Черкасской школы №2 с Главой Кинель-Черкасского района С.О. Радько</a:t>
            </a:r>
            <a:endParaRPr lang="ru-RU" sz="2000" b="1" dirty="0"/>
          </a:p>
        </p:txBody>
      </p:sp>
      <p:pic>
        <p:nvPicPr>
          <p:cNvPr id="15" name="Picture 2" descr="C:\Users\User\Desktop\СЕЛЬСКОЕ П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1" t="2871"/>
          <a:stretch/>
        </p:blipFill>
        <p:spPr bwMode="auto">
          <a:xfrm>
            <a:off x="660984" y="1556791"/>
            <a:ext cx="7822032" cy="460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7171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352</Words>
  <Application>Microsoft Office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1_Тема Office</vt:lpstr>
      <vt:lpstr>Тема Office</vt:lpstr>
      <vt:lpstr>Презентация PowerPoint</vt:lpstr>
      <vt:lpstr>Сущность Всероссийской акции «Никто не забыт – ничто не забыто!»</vt:lpstr>
      <vt:lpstr>Герои Советского Союза, участники Великой Отечественной войны, жители Кинель-Черкасского района, которым не установлены памятные бюсты </vt:lpstr>
      <vt:lpstr>Елисов Павел Александрович</vt:lpstr>
      <vt:lpstr>Майдан Марк Степанович</vt:lpstr>
      <vt:lpstr>Малышев Виктор Александрович</vt:lpstr>
      <vt:lpstr>Осин Дмитрий Васильевич</vt:lpstr>
      <vt:lpstr>Презентация PowerPoint</vt:lpstr>
      <vt:lpstr>Встреча инициативной группы «Гражданин» Кинель-Черкасской школы №2 с Главой Кинель-Черкасского района С.О. Радько</vt:lpstr>
      <vt:lpstr>Встреча инициативной группы «Гражданин» Кинель-Черкасской школы №2 с Главой администрации сельского поселения Кинель-Черкассы Фроловым Валерием Львовичем</vt:lpstr>
      <vt:lpstr> Вариант надписи на оборотной стороне бюста Героя Советского Союза, участника Великой Отечественной войны, уроженца Кинель-Черкасского района Елисова Павла Александровича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Kabinet23</dc:creator>
  <cp:lastModifiedBy>Kabinet23</cp:lastModifiedBy>
  <cp:revision>13</cp:revision>
  <dcterms:created xsi:type="dcterms:W3CDTF">2017-01-31T06:17:48Z</dcterms:created>
  <dcterms:modified xsi:type="dcterms:W3CDTF">2017-01-31T10:15:03Z</dcterms:modified>
</cp:coreProperties>
</file>